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257" r:id="rId6"/>
    <p:sldId id="279" r:id="rId7"/>
    <p:sldId id="278" r:id="rId8"/>
    <p:sldId id="290" r:id="rId9"/>
    <p:sldId id="284" r:id="rId10"/>
    <p:sldId id="291" r:id="rId11"/>
    <p:sldId id="292" r:id="rId12"/>
    <p:sldId id="293" r:id="rId13"/>
    <p:sldId id="294" r:id="rId14"/>
    <p:sldId id="280" r:id="rId15"/>
    <p:sldId id="258" r:id="rId16"/>
    <p:sldId id="281" r:id="rId17"/>
    <p:sldId id="283" r:id="rId18"/>
    <p:sldId id="288" r:id="rId19"/>
    <p:sldId id="287" r:id="rId20"/>
    <p:sldId id="295"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7" autoAdjust="0"/>
    <p:restoredTop sz="90655" autoAdjust="0"/>
  </p:normalViewPr>
  <p:slideViewPr>
    <p:cSldViewPr snapToGrid="0">
      <p:cViewPr varScale="1">
        <p:scale>
          <a:sx n="79" d="100"/>
          <a:sy n="79" d="100"/>
        </p:scale>
        <p:origin x="662" y="67"/>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8/23/2024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45469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306753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743302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5191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36410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012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3865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Introduction to intellectual data analysis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84380" y="2526094"/>
            <a:ext cx="5733773" cy="3032733"/>
          </a:xfrm>
        </p:spPr>
        <p:txBody>
          <a:bodyPr>
            <a:noAutofit/>
          </a:bodyPr>
          <a:lstStyle/>
          <a:p>
            <a:r>
              <a:rPr lang="en-US" dirty="0"/>
              <a:t>Lastly, there is still a contingent that equates data science with the rise of big data. And while it’s absolutely true that some data science work really does use vast amounts of data to build models or gain insights, this is frankly the exception rather than the rule. Most data science can work just fine using the (right set of) data that still fits into memory on a single machine. It’s useful to know the techniques needed to address big data challenges, but don’t create more work for yourself if you don’t have to.</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80906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Some examples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51193" y="299910"/>
            <a:ext cx="5511619" cy="656990"/>
          </a:xfrm>
        </p:spPr>
        <p:txBody>
          <a:bodyPr/>
          <a:lstStyle/>
          <a:p>
            <a:r>
              <a:rPr lang="en-US" dirty="0"/>
              <a:t>Example 1</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pic>
        <p:nvPicPr>
          <p:cNvPr id="2050" name="Picture 2">
            <a:extLst>
              <a:ext uri="{FF2B5EF4-FFF2-40B4-BE49-F238E27FC236}">
                <a16:creationId xmlns:a16="http://schemas.microsoft.com/office/drawing/2014/main" id="{91522E5E-C8E0-7A85-E2EA-EE0F7494B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98" y="956901"/>
            <a:ext cx="7760218" cy="590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1026" name="Picture 2">
            <a:extLst>
              <a:ext uri="{FF2B5EF4-FFF2-40B4-BE49-F238E27FC236}">
                <a16:creationId xmlns:a16="http://schemas.microsoft.com/office/drawing/2014/main" id="{424C51B2-8726-3884-8CC2-01D2E32EA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2" y="1138165"/>
            <a:ext cx="8572613" cy="540074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415AAC2-DADE-63BF-4A1B-5492915E8BE6}"/>
              </a:ext>
            </a:extLst>
          </p:cNvPr>
          <p:cNvSpPr>
            <a:spLocks noGrp="1"/>
          </p:cNvSpPr>
          <p:nvPr>
            <p:ph type="title"/>
          </p:nvPr>
        </p:nvSpPr>
        <p:spPr>
          <a:xfrm>
            <a:off x="3930764" y="182880"/>
            <a:ext cx="5511619" cy="656990"/>
          </a:xfrm>
        </p:spPr>
        <p:txBody>
          <a:bodyPr/>
          <a:lstStyle/>
          <a:p>
            <a:r>
              <a:rPr lang="en-US" dirty="0"/>
              <a:t>Example 2</a:t>
            </a:r>
          </a:p>
        </p:txBody>
      </p:sp>
    </p:spTree>
    <p:extLst>
      <p:ext uri="{BB962C8B-B14F-4D97-AF65-F5344CB8AC3E}">
        <p14:creationId xmlns:p14="http://schemas.microsoft.com/office/powerpoint/2010/main" val="10345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pic>
        <p:nvPicPr>
          <p:cNvPr id="3074" name="Picture 2">
            <a:extLst>
              <a:ext uri="{FF2B5EF4-FFF2-40B4-BE49-F238E27FC236}">
                <a16:creationId xmlns:a16="http://schemas.microsoft.com/office/drawing/2014/main" id="{904DE440-EC99-D833-324E-29CA2563A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20" y="745506"/>
            <a:ext cx="9335428" cy="571071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5B782B99-C7CB-0E81-6954-942F63FA0C6F}"/>
              </a:ext>
            </a:extLst>
          </p:cNvPr>
          <p:cNvSpPr>
            <a:spLocks noGrp="1"/>
          </p:cNvSpPr>
          <p:nvPr>
            <p:ph type="title"/>
          </p:nvPr>
        </p:nvSpPr>
        <p:spPr>
          <a:xfrm>
            <a:off x="3930764" y="182880"/>
            <a:ext cx="5511619" cy="656990"/>
          </a:xfrm>
        </p:spPr>
        <p:txBody>
          <a:bodyPr/>
          <a:lstStyle/>
          <a:p>
            <a:r>
              <a:rPr lang="en-US" dirty="0"/>
              <a:t>Example 3</a:t>
            </a:r>
          </a:p>
        </p:txBody>
      </p:sp>
    </p:spTree>
    <p:extLst>
      <p:ext uri="{BB962C8B-B14F-4D97-AF65-F5344CB8AC3E}">
        <p14:creationId xmlns:p14="http://schemas.microsoft.com/office/powerpoint/2010/main" val="165816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15</a:t>
            </a:fld>
            <a:endParaRPr lang="en-US"/>
          </a:p>
        </p:txBody>
      </p:sp>
      <p:pic>
        <p:nvPicPr>
          <p:cNvPr id="2" name="Picture 1">
            <a:extLst>
              <a:ext uri="{FF2B5EF4-FFF2-40B4-BE49-F238E27FC236}">
                <a16:creationId xmlns:a16="http://schemas.microsoft.com/office/drawing/2014/main" id="{FB79A84A-B9F0-0A5C-A28D-F3DD85DF09EC}"/>
              </a:ext>
            </a:extLst>
          </p:cNvPr>
          <p:cNvPicPr>
            <a:picLocks noChangeAspect="1"/>
          </p:cNvPicPr>
          <p:nvPr/>
        </p:nvPicPr>
        <p:blipFill>
          <a:blip r:embed="rId3"/>
          <a:stretch>
            <a:fillRect/>
          </a:stretch>
        </p:blipFill>
        <p:spPr>
          <a:xfrm>
            <a:off x="0" y="2734657"/>
            <a:ext cx="12192000" cy="1966202"/>
          </a:xfrm>
          <a:prstGeom prst="rect">
            <a:avLst/>
          </a:prstGeom>
        </p:spPr>
      </p:pic>
    </p:spTree>
    <p:extLst>
      <p:ext uri="{BB962C8B-B14F-4D97-AF65-F5344CB8AC3E}">
        <p14:creationId xmlns:p14="http://schemas.microsoft.com/office/powerpoint/2010/main" val="184527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16</a:t>
            </a:fld>
            <a:endParaRPr lang="en-US"/>
          </a:p>
        </p:txBody>
      </p:sp>
      <p:pic>
        <p:nvPicPr>
          <p:cNvPr id="6" name="Picture 5">
            <a:extLst>
              <a:ext uri="{FF2B5EF4-FFF2-40B4-BE49-F238E27FC236}">
                <a16:creationId xmlns:a16="http://schemas.microsoft.com/office/drawing/2014/main" id="{23CB6433-071C-9BCB-59FB-309225483CC3}"/>
              </a:ext>
            </a:extLst>
          </p:cNvPr>
          <p:cNvPicPr>
            <a:picLocks noChangeAspect="1"/>
          </p:cNvPicPr>
          <p:nvPr/>
        </p:nvPicPr>
        <p:blipFill>
          <a:blip r:embed="rId3"/>
          <a:stretch>
            <a:fillRect/>
          </a:stretch>
        </p:blipFill>
        <p:spPr>
          <a:xfrm>
            <a:off x="482616" y="2511292"/>
            <a:ext cx="11534775" cy="3028950"/>
          </a:xfrm>
          <a:prstGeom prst="rect">
            <a:avLst/>
          </a:prstGeom>
        </p:spPr>
      </p:pic>
    </p:spTree>
    <p:extLst>
      <p:ext uri="{BB962C8B-B14F-4D97-AF65-F5344CB8AC3E}">
        <p14:creationId xmlns:p14="http://schemas.microsoft.com/office/powerpoint/2010/main" val="336598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3321DA-0087-F53E-349E-29F786A62FF1}"/>
              </a:ext>
            </a:extLst>
          </p:cNvPr>
          <p:cNvSpPr>
            <a:spLocks noGrp="1"/>
          </p:cNvSpPr>
          <p:nvPr>
            <p:ph type="title"/>
          </p:nvPr>
        </p:nvSpPr>
        <p:spPr>
          <a:xfrm>
            <a:off x="6307973" y="1893312"/>
            <a:ext cx="5884027" cy="1204912"/>
          </a:xfrm>
        </p:spPr>
        <p:txBody>
          <a:bodyPr/>
          <a:lstStyle/>
          <a:p>
            <a:r>
              <a:rPr lang="en-US" dirty="0"/>
              <a:t>Q&amp;A</a:t>
            </a:r>
          </a:p>
        </p:txBody>
      </p:sp>
      <p:pic>
        <p:nvPicPr>
          <p:cNvPr id="12" name="Picture Placeholder 11">
            <a:extLst>
              <a:ext uri="{FF2B5EF4-FFF2-40B4-BE49-F238E27FC236}">
                <a16:creationId xmlns:a16="http://schemas.microsoft.com/office/drawing/2014/main" id="{13AB3EAF-52A3-2889-7961-3778653A23DD}"/>
              </a:ext>
            </a:extLst>
          </p:cNvPr>
          <p:cNvPicPr>
            <a:picLocks noGrp="1" noChangeAspect="1"/>
          </p:cNvPicPr>
          <p:nvPr>
            <p:ph type="pic" sz="quarter" idx="13"/>
          </p:nvPr>
        </p:nvPicPr>
        <p:blipFill rotWithShape="1">
          <a:blip r:embed="rId2"/>
          <a:srcRect l="30077" r="10131"/>
          <a:stretch/>
        </p:blipFill>
        <p:spPr>
          <a:xfrm>
            <a:off x="-1" y="-9144"/>
            <a:ext cx="5486400" cy="6881864"/>
          </a:xfrm>
        </p:spPr>
      </p:pic>
      <p:sp>
        <p:nvSpPr>
          <p:cNvPr id="7" name="Slide Number Placeholder 6">
            <a:extLst>
              <a:ext uri="{FF2B5EF4-FFF2-40B4-BE49-F238E27FC236}">
                <a16:creationId xmlns:a16="http://schemas.microsoft.com/office/drawing/2014/main" id="{161E1B60-B9D7-A3EA-8D01-A8ED4D63F45D}"/>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654206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a:t>What is Data Analysis ?</a:t>
            </a:r>
          </a:p>
          <a:p>
            <a:r>
              <a:rPr lang="en-US" dirty="0"/>
              <a:t>What is Data Analysis not ?</a:t>
            </a:r>
          </a:p>
          <a:p>
            <a:r>
              <a:rPr lang="en-US" dirty="0"/>
              <a:t>Some examples</a:t>
            </a:r>
          </a:p>
          <a:p>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0749" r="10749"/>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7EDD5DD-E289-23ED-B5F2-640467249ED8}"/>
              </a:ext>
            </a:extLst>
          </p:cNvPr>
          <p:cNvSpPr>
            <a:spLocks noGrp="1"/>
          </p:cNvSpPr>
          <p:nvPr>
            <p:ph type="ctrTitle"/>
          </p:nvPr>
        </p:nvSpPr>
        <p:spPr>
          <a:xfrm>
            <a:off x="5661314" y="143807"/>
            <a:ext cx="6530686" cy="4461164"/>
          </a:xfrm>
        </p:spPr>
        <p:txBody>
          <a:bodyPr/>
          <a:lstStyle/>
          <a:p>
            <a:r>
              <a:rPr lang="en-US" dirty="0"/>
              <a:t>Intellectual Data analysis is the application of computational and statistical techniques to address or gain insight into some problem in the real world.</a:t>
            </a: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3">
            <a:extLst>
              <a:ext uri="{FF2B5EF4-FFF2-40B4-BE49-F238E27FC236}">
                <a16:creationId xmlns:a16="http://schemas.microsoft.com/office/drawing/2014/main" id="{4B0C2AA9-CED8-42FF-4321-84BE1DA174A3}"/>
              </a:ext>
            </a:extLst>
          </p:cNvPr>
          <p:cNvSpPr txBox="1">
            <a:spLocks/>
          </p:cNvSpPr>
          <p:nvPr/>
        </p:nvSpPr>
        <p:spPr>
          <a:xfrm>
            <a:off x="6631709" y="741102"/>
            <a:ext cx="5661891" cy="537579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science = statistics + data collection + data preprocessing + machine learning + visualization + business insights + scientific hypotheses + big data + (etc.)</a:t>
            </a:r>
          </a:p>
          <a:p>
            <a:pPr marL="0" indent="0">
              <a:buNone/>
            </a:pPr>
            <a:endParaRPr lang="en-US" dirty="0"/>
          </a:p>
          <a:p>
            <a:r>
              <a:rPr lang="en-US" dirty="0"/>
              <a:t>While data analysts and data scientists both work with data, the main difference lies in what they do with it.</a:t>
            </a:r>
          </a:p>
          <a:p>
            <a:endParaRPr lang="en-US" dirty="0"/>
          </a:p>
          <a:p>
            <a:r>
              <a:rPr lang="en-US" dirty="0"/>
              <a:t>Data analysts examine large datasets to identify trends, develop charts, and create visual presentations that help businesses make more strategic decisions.</a:t>
            </a:r>
          </a:p>
          <a:p>
            <a:endParaRPr lang="en-US" dirty="0"/>
          </a:p>
          <a:p>
            <a:r>
              <a:rPr lang="en-US" dirty="0"/>
              <a:t>Data scientists, on the other hand, design and construct new processes for data modeling and production using prototypes, algorithms, predictive models, and custom analysis.</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23048" r="23048"/>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5ABBA1C-2319-5780-AE4A-E3A7EE42EC63}"/>
              </a:ext>
            </a:extLst>
          </p:cNvPr>
          <p:cNvSpPr>
            <a:spLocks noGrp="1"/>
          </p:cNvSpPr>
          <p:nvPr>
            <p:ph type="ctrTitle"/>
          </p:nvPr>
        </p:nvSpPr>
        <p:spPr/>
        <p:txBody>
          <a:bodyPr/>
          <a:lstStyle/>
          <a:p>
            <a:r>
              <a:rPr lang="en-US" dirty="0"/>
              <a:t>It is not (just) ML</a:t>
            </a:r>
          </a:p>
        </p:txBody>
      </p:sp>
    </p:spTree>
    <p:extLst>
      <p:ext uri="{BB962C8B-B14F-4D97-AF65-F5344CB8AC3E}">
        <p14:creationId xmlns:p14="http://schemas.microsoft.com/office/powerpoint/2010/main" val="284730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0" y="238171"/>
            <a:ext cx="6313633" cy="4804600"/>
          </a:xfrm>
        </p:spPr>
        <p:txBody>
          <a:bodyPr>
            <a:noAutofit/>
          </a:bodyPr>
          <a:lstStyle/>
          <a:p>
            <a:r>
              <a:rPr lang="en-US" dirty="0"/>
              <a:t>Making good machine learning based predictions can be an important part of data science, but the truly hard elements of data science involve also involve collecting the data to begin with, defining the problem you’re trying to solve (and frequently, re-defining it many times based upon improved understanding of the problem over time), and then interpreting and understanding the results, and knowing what actions to take based upon this. Kaggle contests decidedly do not address almost any of these points.</a:t>
            </a:r>
          </a:p>
          <a:p>
            <a:pPr marL="0" indent="0">
              <a:buNone/>
            </a:pP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3" name="Picture 12">
            <a:extLst>
              <a:ext uri="{FF2B5EF4-FFF2-40B4-BE49-F238E27FC236}">
                <a16:creationId xmlns:a16="http://schemas.microsoft.com/office/drawing/2014/main" id="{939A79BF-D701-87AF-24A2-DDF2A4E18847}"/>
              </a:ext>
            </a:extLst>
          </p:cNvPr>
          <p:cNvPicPr>
            <a:picLocks noChangeAspect="1"/>
          </p:cNvPicPr>
          <p:nvPr/>
        </p:nvPicPr>
        <p:blipFill>
          <a:blip r:embed="rId3"/>
          <a:stretch>
            <a:fillRect/>
          </a:stretch>
        </p:blipFill>
        <p:spPr>
          <a:xfrm>
            <a:off x="640195" y="3491345"/>
            <a:ext cx="10258713" cy="3128484"/>
          </a:xfrm>
          <a:prstGeom prst="rect">
            <a:avLst/>
          </a:prstGeom>
        </p:spPr>
      </p:pic>
      <p:sp>
        <p:nvSpPr>
          <p:cNvPr id="14" name="Content Placeholder 3">
            <a:extLst>
              <a:ext uri="{FF2B5EF4-FFF2-40B4-BE49-F238E27FC236}">
                <a16:creationId xmlns:a16="http://schemas.microsoft.com/office/drawing/2014/main" id="{62A01FCA-D19C-D419-C45D-82B8213A1F83}"/>
              </a:ext>
            </a:extLst>
          </p:cNvPr>
          <p:cNvSpPr txBox="1">
            <a:spLocks/>
          </p:cNvSpPr>
          <p:nvPr/>
        </p:nvSpPr>
        <p:spPr>
          <a:xfrm>
            <a:off x="6216073" y="2034927"/>
            <a:ext cx="6289963" cy="1456418"/>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The reality is that for many data science problems, simple machine learning algorithms suffice to attain sufficiently good performance.</a:t>
            </a:r>
          </a:p>
        </p:txBody>
      </p:sp>
    </p:spTree>
    <p:extLst>
      <p:ext uri="{BB962C8B-B14F-4D97-AF65-F5344CB8AC3E}">
        <p14:creationId xmlns:p14="http://schemas.microsoft.com/office/powerpoint/2010/main" val="240357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29586" r="29586"/>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statistics</a:t>
            </a:r>
          </a:p>
        </p:txBody>
      </p:sp>
    </p:spTree>
    <p:extLst>
      <p:ext uri="{BB962C8B-B14F-4D97-AF65-F5344CB8AC3E}">
        <p14:creationId xmlns:p14="http://schemas.microsoft.com/office/powerpoint/2010/main" val="198533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708889" y="1912633"/>
            <a:ext cx="5733773" cy="3032733"/>
          </a:xfrm>
        </p:spPr>
        <p:txBody>
          <a:bodyPr>
            <a:noAutofit/>
          </a:bodyPr>
          <a:lstStyle/>
          <a:p>
            <a:r>
              <a:rPr lang="en-US" dirty="0"/>
              <a:t>Historically, the academic field of statistics has tended more towards the theoretical aspects of data analysis than the practical aspects. </a:t>
            </a:r>
          </a:p>
          <a:p>
            <a:endParaRPr lang="en-US" dirty="0"/>
          </a:p>
          <a:p>
            <a:r>
              <a:rPr lang="en-US" dirty="0"/>
              <a:t>From a historical context, data science has evolved from computer science as much as it has from statistics: topics like data scraping, and data processing more generally, are core to data science, typically are steeped more in the historical context of computer science, and are unlikely to appear in many statistics courses.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25958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4117" r="14117"/>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big data</a:t>
            </a:r>
          </a:p>
        </p:txBody>
      </p:sp>
    </p:spTree>
    <p:extLst>
      <p:ext uri="{BB962C8B-B14F-4D97-AF65-F5344CB8AC3E}">
        <p14:creationId xmlns:p14="http://schemas.microsoft.com/office/powerpoint/2010/main" val="177641872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{CE45D3D4-A00B-4828-BA28-58D044756C5A}tf67328976_win32</Template>
  <TotalTime>973</TotalTime>
  <Words>504</Words>
  <Application>Microsoft Office PowerPoint</Application>
  <PresentationFormat>Widescreen</PresentationFormat>
  <Paragraphs>58</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Tenorite</vt:lpstr>
      <vt:lpstr>Custom</vt:lpstr>
      <vt:lpstr>Introduction to intellectual data analysis</vt:lpstr>
      <vt:lpstr>AGENDA</vt:lpstr>
      <vt:lpstr>Intellectual Data analysis is the application of computational and statistical techniques to address or gain insight into some problem in the real world.</vt:lpstr>
      <vt:lpstr>PowerPoint Presentation</vt:lpstr>
      <vt:lpstr>It is not (just) ML</vt:lpstr>
      <vt:lpstr>PowerPoint Presentation</vt:lpstr>
      <vt:lpstr>It is not (just) statistics</vt:lpstr>
      <vt:lpstr>PowerPoint Presentation</vt:lpstr>
      <vt:lpstr>It is not (just) big data</vt:lpstr>
      <vt:lpstr>PowerPoint Presentation</vt:lpstr>
      <vt:lpstr>Some examples</vt:lpstr>
      <vt:lpstr>Example 1</vt:lpstr>
      <vt:lpstr>Example 2</vt:lpstr>
      <vt:lpstr>Example 3</vt:lpstr>
      <vt:lpstr>PowerPoint Presentation</vt:lpstr>
      <vt:lpstr>PowerPoint Presentation</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Vasyl Melnyk</dc:creator>
  <cp:lastModifiedBy>Vasyl Melnyk</cp:lastModifiedBy>
  <cp:revision>25</cp:revision>
  <dcterms:created xsi:type="dcterms:W3CDTF">2024-08-19T09:23:15Z</dcterms:created>
  <dcterms:modified xsi:type="dcterms:W3CDTF">2024-08-23T09:13:59Z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